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Lst>
  <p:sldSz cx="10058400" cy="77724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953" autoAdjust="0"/>
  </p:normalViewPr>
  <p:slideViewPr>
    <p:cSldViewPr snapToGrid="0">
      <p:cViewPr varScale="1">
        <p:scale>
          <a:sx n="56" d="100"/>
          <a:sy n="56" d="100"/>
        </p:scale>
        <p:origin x="163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2210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490399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353034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106653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50193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E5C01C-D44E-463C-A80E-6893AD3837C5}"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1429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E5C01C-D44E-463C-A80E-6893AD3837C5}" type="datetimeFigureOut">
              <a:rPr lang="en-US" smtClean="0"/>
              <a:t>2/21/2025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2346852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E5C01C-D44E-463C-A80E-6893AD3837C5}" type="datetimeFigureOut">
              <a:rPr lang="en-US" smtClean="0"/>
              <a:t>2/21/2025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871380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5C01C-D44E-463C-A80E-6893AD3837C5}" type="datetimeFigureOut">
              <a:rPr lang="en-US" smtClean="0"/>
              <a:t>2/21/2025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787359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FE5C01C-D44E-463C-A80E-6893AD3837C5}"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103062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FE5C01C-D44E-463C-A80E-6893AD3837C5}"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43410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5FE5C01C-D44E-463C-A80E-6893AD3837C5}" type="datetimeFigureOut">
              <a:rPr lang="en-US" smtClean="0"/>
              <a:t>2/21/2025</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8B04FD0B-FBA8-478E-A04D-30429017652C}" type="slidenum">
              <a:rPr lang="en-US" smtClean="0"/>
              <a:t>‹#›</a:t>
            </a:fld>
            <a:endParaRPr lang="en-US"/>
          </a:p>
        </p:txBody>
      </p:sp>
    </p:spTree>
    <p:extLst>
      <p:ext uri="{BB962C8B-B14F-4D97-AF65-F5344CB8AC3E}">
        <p14:creationId xmlns:p14="http://schemas.microsoft.com/office/powerpoint/2010/main" val="35095853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unitedwedream.org/resources/" TargetMode="External"/><Relationship Id="rId7" Type="http://schemas.openxmlformats.org/officeDocument/2006/relationships/hyperlink" Target="http://www.thedream.us/"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immigrantsrising.org/" TargetMode="External"/><Relationship Id="rId5" Type="http://schemas.openxmlformats.org/officeDocument/2006/relationships/hyperlink" Target="https://www.fwd.us/" TargetMode="External"/><Relationship Id="rId4" Type="http://schemas.openxmlformats.org/officeDocument/2006/relationships/hyperlink" Target="http://www.scholarshipsaz.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aft.org/sites/default/files/im_emergplan_020817.pdf" TargetMode="External"/><Relationship Id="rId2" Type="http://schemas.openxmlformats.org/officeDocument/2006/relationships/hyperlink" Target="https://immigrantjustice.org/know-your-rights/ice-encounter" TargetMode="External"/><Relationship Id="rId1" Type="http://schemas.openxmlformats.org/officeDocument/2006/relationships/slideLayout" Target="../slideLayouts/slideLayout7.xml"/><Relationship Id="rId5" Type="http://schemas.openxmlformats.org/officeDocument/2006/relationships/hyperlink" Target="https://www.ilrc.org/sites/default/files/resources/plan_de_preparacion_familiar.v3.pdf" TargetMode="External"/><Relationship Id="rId4" Type="http://schemas.openxmlformats.org/officeDocument/2006/relationships/hyperlink" Target="https://www.ilrc.org/sites/default/files/resources/family_preparedness_plan.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300289" y="178370"/>
            <a:ext cx="4497355" cy="5332032"/>
            <a:chOff x="5215810" y="1329277"/>
            <a:chExt cx="4497355" cy="4590962"/>
          </a:xfrm>
        </p:grpSpPr>
        <p:sp>
          <p:nvSpPr>
            <p:cNvPr id="4" name="TextBox 3"/>
            <p:cNvSpPr txBox="1"/>
            <p:nvPr/>
          </p:nvSpPr>
          <p:spPr>
            <a:xfrm>
              <a:off x="5215810" y="4780738"/>
              <a:ext cx="4497355" cy="1139501"/>
            </a:xfrm>
            <a:prstGeom prst="rect">
              <a:avLst/>
            </a:prstGeom>
            <a:noFill/>
          </p:spPr>
          <p:txBody>
            <a:bodyPr wrap="square" rtlCol="0">
              <a:spAutoFit/>
            </a:bodyPr>
            <a:lstStyle/>
            <a:p>
              <a:pPr algn="ctr"/>
              <a:r>
                <a:rPr lang="es-ES" sz="1600" dirty="0"/>
                <a:t>Los problemas acerca del estatus migratorio pueden afectar su propia salud o la de sus familiares o vecinos. El médico le puede ayudar. Esta clínica es un lugar seguro donde puede hablar de lo que le preocupa y encontrar recursos.</a:t>
              </a:r>
              <a:endParaRPr lang="en-US" sz="1600" dirty="0"/>
            </a:p>
          </p:txBody>
        </p:sp>
        <p:sp>
          <p:nvSpPr>
            <p:cNvPr id="7" name="TextBox 6"/>
            <p:cNvSpPr txBox="1"/>
            <p:nvPr/>
          </p:nvSpPr>
          <p:spPr>
            <a:xfrm>
              <a:off x="5435080" y="1329277"/>
              <a:ext cx="4058816" cy="523220"/>
            </a:xfrm>
            <a:prstGeom prst="rect">
              <a:avLst/>
            </a:prstGeom>
            <a:noFill/>
          </p:spPr>
          <p:txBody>
            <a:bodyPr wrap="square" rtlCol="0">
              <a:spAutoFit/>
            </a:bodyPr>
            <a:lstStyle/>
            <a:p>
              <a:pPr algn="ctr"/>
              <a:endParaRPr lang="en-US" sz="2800" dirty="0">
                <a:solidFill>
                  <a:srgbClr val="333399"/>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1153" y="2477323"/>
              <a:ext cx="3206670" cy="2134003"/>
            </a:xfrm>
            <a:prstGeom prst="rect">
              <a:avLst/>
            </a:prstGeom>
            <a:ln w="12700">
              <a:solidFill>
                <a:schemeClr val="tx1"/>
              </a:solidFill>
            </a:ln>
            <a:effectLst>
              <a:outerShdw blurRad="152400" dist="127000" dir="5400000" algn="t" rotWithShape="0">
                <a:prstClr val="black">
                  <a:alpha val="40000"/>
                </a:prstClr>
              </a:outerShdw>
            </a:effectLst>
          </p:spPr>
        </p:pic>
      </p:grpSp>
      <p:sp>
        <p:nvSpPr>
          <p:cNvPr id="9" name="TextBox 8"/>
          <p:cNvSpPr txBox="1"/>
          <p:nvPr/>
        </p:nvSpPr>
        <p:spPr>
          <a:xfrm>
            <a:off x="260756" y="299725"/>
            <a:ext cx="4553339" cy="7294305"/>
          </a:xfrm>
          <a:prstGeom prst="rect">
            <a:avLst/>
          </a:prstGeom>
          <a:noFill/>
        </p:spPr>
        <p:txBody>
          <a:bodyPr wrap="square" rtlCol="0">
            <a:spAutoFit/>
          </a:bodyPr>
          <a:lstStyle/>
          <a:p>
            <a:r>
              <a:rPr lang="es-ES" sz="1200" b="1" dirty="0"/>
              <a:t>M</a:t>
            </a:r>
            <a:r>
              <a:rPr lang="es-MX" sz="1200" b="1" dirty="0"/>
              <a:t>Á</a:t>
            </a:r>
            <a:r>
              <a:rPr lang="es-ES" sz="1200" b="1" dirty="0"/>
              <a:t>S RECURSOS </a:t>
            </a:r>
            <a:endParaRPr lang="en-US" sz="1200" dirty="0"/>
          </a:p>
          <a:p>
            <a:endParaRPr lang="en-US" sz="1200" b="1" dirty="0"/>
          </a:p>
          <a:p>
            <a:r>
              <a:rPr lang="es-ES" sz="1600" b="1" dirty="0"/>
              <a:t>Información social y educacional para los jóvenes sin documentos </a:t>
            </a:r>
            <a:br>
              <a:rPr lang="es-ES" sz="1600" b="1" dirty="0"/>
            </a:br>
            <a:br>
              <a:rPr lang="en-US" sz="1600" b="1" dirty="0"/>
            </a:br>
            <a:r>
              <a:rPr lang="es-MX" sz="1200" dirty="0"/>
              <a:t>A los jóvenes sin documentos también se les llama los “</a:t>
            </a:r>
            <a:r>
              <a:rPr lang="es-MX" sz="1200" i="1" dirty="0" err="1"/>
              <a:t>Dreamers</a:t>
            </a:r>
            <a:r>
              <a:rPr lang="es-MX" sz="1200" dirty="0"/>
              <a:t>”. Ellos pueden enfrentar mucho estrés que proviene de varias fuentes. Algo que provoca el estrés es si van a tener la oportunidad de estudiar después de la </a:t>
            </a:r>
            <a:r>
              <a:rPr lang="es-MX" sz="1200" i="1" dirty="0" err="1"/>
              <a:t>high</a:t>
            </a:r>
            <a:r>
              <a:rPr lang="es-MX" sz="1200" i="1" dirty="0"/>
              <a:t> </a:t>
            </a:r>
            <a:r>
              <a:rPr lang="es-MX" sz="1200" i="1" dirty="0" err="1"/>
              <a:t>school</a:t>
            </a:r>
            <a:r>
              <a:rPr lang="es-MX" sz="1200" dirty="0"/>
              <a:t>.   También provoca el estrés el temor de que se les deporte a sus familiares o a ellos mismos. Muchos programas proveen información sobre recursos. Tales programas pueden ayudar a las personas a sentirse con el apoyo de los que hayan pasado por situaciones similares. </a:t>
            </a:r>
            <a:r>
              <a:rPr lang="en-US" sz="1200" dirty="0"/>
              <a:t> </a:t>
            </a:r>
            <a:r>
              <a:rPr lang="es-MX" sz="1200" dirty="0"/>
              <a:t>Además, existen grupos nacionales que pueden servir de guía en cuanto a las oportunidades educativas:</a:t>
            </a:r>
            <a:endParaRPr lang="en-US" sz="1200" dirty="0"/>
          </a:p>
          <a:p>
            <a:endParaRPr lang="en-US" sz="1200" dirty="0"/>
          </a:p>
          <a:p>
            <a:pPr marL="171450" lvl="0" indent="-171450">
              <a:buFont typeface="Arial" panose="020B0604020202020204" pitchFamily="34" charset="0"/>
              <a:buChar char="•"/>
            </a:pPr>
            <a:r>
              <a:rPr lang="es-ES" sz="1200" b="1" dirty="0" err="1"/>
              <a:t>United</a:t>
            </a:r>
            <a:r>
              <a:rPr lang="es-ES" sz="1200" b="1" dirty="0"/>
              <a:t> </a:t>
            </a:r>
            <a:r>
              <a:rPr lang="es-ES" sz="1200" b="1" dirty="0" err="1"/>
              <a:t>We</a:t>
            </a:r>
            <a:r>
              <a:rPr lang="es-ES" sz="1200" b="1" dirty="0"/>
              <a:t> </a:t>
            </a:r>
            <a:r>
              <a:rPr lang="es-ES" sz="1200" b="1" dirty="0" err="1"/>
              <a:t>Dream</a:t>
            </a:r>
            <a:r>
              <a:rPr lang="es-ES" sz="1200" b="1" dirty="0"/>
              <a:t> (Juntos Nosotros Soñamos)</a:t>
            </a:r>
            <a:endParaRPr lang="en-US" sz="1200" dirty="0"/>
          </a:p>
          <a:p>
            <a:pPr marL="628650" lvl="1" indent="-171450">
              <a:buFont typeface="Courier New" panose="02070309020205020404" pitchFamily="49" charset="0"/>
              <a:buChar char="o"/>
            </a:pPr>
            <a:r>
              <a:rPr lang="en-US" sz="1200" dirty="0">
                <a:hlinkClick r:id="rId3"/>
              </a:rPr>
              <a:t>https://unitedwedream.org/resources/</a:t>
            </a:r>
            <a:endParaRPr lang="en-US" sz="1200" dirty="0"/>
          </a:p>
          <a:p>
            <a:pPr marL="628650" lvl="1" indent="-171450">
              <a:buFont typeface="Courier New" panose="02070309020205020404" pitchFamily="49" charset="0"/>
              <a:buChar char="o"/>
            </a:pPr>
            <a:endParaRPr lang="en-US" sz="1200" dirty="0"/>
          </a:p>
          <a:p>
            <a:pPr marL="171450" lvl="0" indent="-171450">
              <a:buFont typeface="Arial" panose="020B0604020202020204" pitchFamily="34" charset="0"/>
              <a:buChar char="•"/>
            </a:pPr>
            <a:r>
              <a:rPr lang="es-ES" sz="1200" b="1" dirty="0" err="1"/>
              <a:t>Scholarships</a:t>
            </a:r>
            <a:r>
              <a:rPr lang="es-ES" sz="1200" b="1" dirty="0"/>
              <a:t> A–Z (Becas de la A </a:t>
            </a:r>
            <a:r>
              <a:rPr lang="es-ES" sz="1200" b="1" dirty="0" err="1"/>
              <a:t>a</a:t>
            </a:r>
            <a:r>
              <a:rPr lang="es-ES" sz="1200" b="1" dirty="0"/>
              <a:t> la Z)</a:t>
            </a:r>
            <a:endParaRPr lang="en-US" sz="1200" dirty="0"/>
          </a:p>
          <a:p>
            <a:pPr marL="628650" lvl="1" indent="-171450">
              <a:buFont typeface="Courier New" panose="02070309020205020404" pitchFamily="49" charset="0"/>
              <a:buChar char="o"/>
            </a:pPr>
            <a:r>
              <a:rPr lang="es-ES" sz="1200" dirty="0">
                <a:hlinkClick r:id="rId4"/>
              </a:rPr>
              <a:t>www.scholarshipsaz.org</a:t>
            </a:r>
            <a:endParaRPr lang="es-ES" sz="1200" dirty="0"/>
          </a:p>
          <a:p>
            <a:pPr marL="628650" lvl="1" indent="-171450">
              <a:buFont typeface="Courier New" panose="02070309020205020404" pitchFamily="49" charset="0"/>
              <a:buChar char="o"/>
            </a:pPr>
            <a:endParaRPr lang="en-US" sz="1200" dirty="0"/>
          </a:p>
          <a:p>
            <a:pPr marL="171450" indent="-171450">
              <a:buFont typeface="Arial" panose="020B0604020202020204" pitchFamily="34" charset="0"/>
              <a:buChar char="•"/>
            </a:pPr>
            <a:r>
              <a:rPr lang="en-US" sz="1200" b="1" dirty="0"/>
              <a:t>Fwd.us</a:t>
            </a:r>
            <a:r>
              <a:rPr lang="en-US" sz="1200" dirty="0"/>
              <a:t>  </a:t>
            </a:r>
            <a:r>
              <a:rPr lang="en-US" sz="1200" dirty="0">
                <a:hlinkClick r:id="rId5"/>
              </a:rPr>
              <a:t>https://www.fwd.us</a:t>
            </a:r>
            <a:endParaRPr lang="en-US" sz="1200" dirty="0"/>
          </a:p>
          <a:p>
            <a:pPr marL="171450" indent="-171450">
              <a:buFont typeface="Arial" panose="020B0604020202020204" pitchFamily="34" charset="0"/>
              <a:buChar char="•"/>
            </a:pPr>
            <a:endParaRPr lang="en-US" sz="1200" dirty="0"/>
          </a:p>
          <a:p>
            <a:pPr marL="171450" lvl="0" indent="-171450">
              <a:buFont typeface="Arial" panose="020B0604020202020204" pitchFamily="34" charset="0"/>
              <a:buChar char="•"/>
            </a:pPr>
            <a:r>
              <a:rPr lang="en-US" sz="1200" b="1" dirty="0"/>
              <a:t>Immigrants Rising</a:t>
            </a:r>
            <a:endParaRPr lang="en-US" sz="1200" dirty="0"/>
          </a:p>
          <a:p>
            <a:pPr marL="628650" lvl="1" indent="-171450">
              <a:buFont typeface="Courier New" panose="02070309020205020404" pitchFamily="49" charset="0"/>
              <a:buChar char="o"/>
            </a:pPr>
            <a:r>
              <a:rPr lang="es-ES" sz="1200" dirty="0"/>
              <a:t> </a:t>
            </a:r>
            <a:r>
              <a:rPr lang="en-US" sz="1200" dirty="0">
                <a:hlinkClick r:id="rId6"/>
              </a:rPr>
              <a:t>https://immigrantsrising.org/</a:t>
            </a:r>
            <a:endParaRPr lang="en-US" sz="1200" dirty="0"/>
          </a:p>
          <a:p>
            <a:pPr lvl="1"/>
            <a:endParaRPr lang="en-US" sz="1200" dirty="0"/>
          </a:p>
          <a:p>
            <a:pPr marL="171450" lvl="0" indent="-171450">
              <a:buFont typeface="Arial" panose="020B0604020202020204" pitchFamily="34" charset="0"/>
              <a:buChar char="•"/>
            </a:pPr>
            <a:r>
              <a:rPr lang="en-US" sz="1200" b="1" dirty="0" err="1"/>
              <a:t>TheDreamUS</a:t>
            </a:r>
            <a:endParaRPr lang="en-US" sz="1200" dirty="0"/>
          </a:p>
          <a:p>
            <a:pPr marL="628650" lvl="1" indent="-171450">
              <a:buFont typeface="Courier New" panose="02070309020205020404" pitchFamily="49" charset="0"/>
              <a:buChar char="o"/>
            </a:pPr>
            <a:r>
              <a:rPr lang="es-ES" sz="1200" dirty="0"/>
              <a:t> </a:t>
            </a:r>
            <a:r>
              <a:rPr lang="en-US" sz="1200" dirty="0">
                <a:hlinkClick r:id="rId7"/>
              </a:rPr>
              <a:t>www.thedream.us</a:t>
            </a:r>
            <a:endParaRPr lang="en-US" sz="1200" dirty="0"/>
          </a:p>
          <a:p>
            <a:endParaRPr lang="es-ES" sz="1200" b="1" dirty="0"/>
          </a:p>
          <a:p>
            <a:r>
              <a:rPr lang="es-ES" sz="1400" b="1" dirty="0"/>
              <a:t>Recursos locales para la educación y los jóvenes</a:t>
            </a:r>
            <a:endParaRPr lang="en-US" sz="1400" dirty="0"/>
          </a:p>
          <a:p>
            <a:r>
              <a:rPr lang="en-US" sz="1200" dirty="0"/>
              <a:t>[Doctor or clinic staff: write in advance any local resources such as youth support groups or educational resources available locally to counsel young people who are not documented. Then delete this text.]  </a:t>
            </a:r>
          </a:p>
          <a:p>
            <a:r>
              <a:rPr lang="es-ES" sz="1200" b="1"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__________________________________________________________________________________________________________________</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r>
              <a:rPr lang="es-ES" sz="1200" b="1"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endParaRPr lang="en-US" sz="1200" dirty="0"/>
          </a:p>
        </p:txBody>
      </p:sp>
      <p:sp>
        <p:nvSpPr>
          <p:cNvPr id="3" name="Rectangle 2"/>
          <p:cNvSpPr/>
          <p:nvPr/>
        </p:nvSpPr>
        <p:spPr>
          <a:xfrm>
            <a:off x="4814095" y="237756"/>
            <a:ext cx="5289956" cy="1077218"/>
          </a:xfrm>
          <a:prstGeom prst="rect">
            <a:avLst/>
          </a:prstGeom>
        </p:spPr>
        <p:txBody>
          <a:bodyPr wrap="square">
            <a:spAutoFit/>
          </a:bodyPr>
          <a:lstStyle/>
          <a:p>
            <a:pPr algn="ctr"/>
            <a:r>
              <a:rPr lang="es-ES" sz="3200" b="1" dirty="0">
                <a:solidFill>
                  <a:srgbClr val="1F3864"/>
                </a:solidFill>
                <a:latin typeface="Calibri" panose="020F0502020204030204" pitchFamily="34" charset="0"/>
                <a:ea typeface="Calibri" panose="020F0502020204030204" pitchFamily="34" charset="0"/>
                <a:cs typeface="Times New Roman" panose="02020603050405020304" pitchFamily="18" charset="0"/>
              </a:rPr>
              <a:t>El estatus migratorio </a:t>
            </a:r>
            <a:br>
              <a:rPr lang="es-ES" sz="3200" b="1" dirty="0">
                <a:solidFill>
                  <a:srgbClr val="1F3864"/>
                </a:solidFill>
                <a:latin typeface="Calibri" panose="020F0502020204030204" pitchFamily="34" charset="0"/>
                <a:ea typeface="Calibri" panose="020F0502020204030204" pitchFamily="34" charset="0"/>
                <a:cs typeface="Times New Roman" panose="02020603050405020304" pitchFamily="18" charset="0"/>
              </a:rPr>
            </a:br>
            <a:r>
              <a:rPr lang="es-ES" sz="3200" b="1" dirty="0">
                <a:solidFill>
                  <a:srgbClr val="1F3864"/>
                </a:solidFill>
                <a:latin typeface="Calibri" panose="020F0502020204030204" pitchFamily="34" charset="0"/>
                <a:ea typeface="Calibri" panose="020F0502020204030204" pitchFamily="34" charset="0"/>
                <a:cs typeface="Times New Roman" panose="02020603050405020304" pitchFamily="18" charset="0"/>
              </a:rPr>
              <a:t>y la salud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A qr code on a white background&#10;&#10;Description automatically generated">
            <a:extLst>
              <a:ext uri="{FF2B5EF4-FFF2-40B4-BE49-F238E27FC236}">
                <a16:creationId xmlns:a16="http://schemas.microsoft.com/office/drawing/2014/main" id="{28B86320-0AB1-D97E-A450-695A8947BA5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46174" y="5707161"/>
            <a:ext cx="1254764" cy="1626592"/>
          </a:xfrm>
          <a:prstGeom prst="rect">
            <a:avLst/>
          </a:prstGeom>
        </p:spPr>
      </p:pic>
    </p:spTree>
    <p:extLst>
      <p:ext uri="{BB962C8B-B14F-4D97-AF65-F5344CB8AC3E}">
        <p14:creationId xmlns:p14="http://schemas.microsoft.com/office/powerpoint/2010/main" val="1964674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78474" y="479335"/>
            <a:ext cx="4450702" cy="5355312"/>
          </a:xfrm>
          <a:prstGeom prst="rect">
            <a:avLst/>
          </a:prstGeom>
          <a:noFill/>
        </p:spPr>
        <p:txBody>
          <a:bodyPr wrap="square" rtlCol="0">
            <a:spAutoFit/>
          </a:bodyPr>
          <a:lstStyle/>
          <a:p>
            <a:r>
              <a:rPr lang="es-ES" sz="1600" b="1" dirty="0"/>
              <a:t>RECURSOS</a:t>
            </a:r>
            <a:endParaRPr lang="en-US" sz="1600" b="1" dirty="0"/>
          </a:p>
          <a:p>
            <a:r>
              <a:rPr lang="es-ES" sz="1200" dirty="0"/>
              <a:t> </a:t>
            </a:r>
            <a:endParaRPr lang="en-US" sz="1200" dirty="0"/>
          </a:p>
          <a:p>
            <a:r>
              <a:rPr lang="es-ES" sz="1400" b="1" dirty="0"/>
              <a:t>Legale</a:t>
            </a:r>
            <a:r>
              <a:rPr lang="es-ES" sz="1200" b="1" dirty="0"/>
              <a:t>s</a:t>
            </a:r>
            <a:endParaRPr lang="en-US" sz="1200" dirty="0"/>
          </a:p>
          <a:p>
            <a:r>
              <a:rPr lang="es-ES" sz="1200" dirty="0"/>
              <a:t>Se le recomienda asistir a una junta de “</a:t>
            </a:r>
            <a:r>
              <a:rPr lang="es-ES" sz="1200" i="1" dirty="0" err="1"/>
              <a:t>Know</a:t>
            </a:r>
            <a:r>
              <a:rPr lang="es-ES" sz="1200" i="1" dirty="0"/>
              <a:t> </a:t>
            </a:r>
            <a:r>
              <a:rPr lang="es-ES" sz="1200" i="1" dirty="0" err="1"/>
              <a:t>Your</a:t>
            </a:r>
            <a:r>
              <a:rPr lang="es-ES" sz="1200" i="1" dirty="0"/>
              <a:t> </a:t>
            </a:r>
            <a:r>
              <a:rPr lang="es-ES" sz="1200" i="1" dirty="0" err="1"/>
              <a:t>Rights</a:t>
            </a:r>
            <a:r>
              <a:rPr lang="es-ES" sz="1200" dirty="0"/>
              <a:t>” o “</a:t>
            </a:r>
            <a:r>
              <a:rPr lang="es-ES" sz="1200" b="1" dirty="0"/>
              <a:t>Conozca sus derechos</a:t>
            </a:r>
            <a:r>
              <a:rPr lang="es-ES" sz="1200" dirty="0"/>
              <a:t>” dirigido por un grupo calificado de servicios legales. Si no puede encontrar una sesión en vivo, puede buscar tal información en línea. Sepa qué hacer en caso de que agentes de ICE lleguen a su puerta. </a:t>
            </a:r>
            <a:r>
              <a:rPr lang="es-ES" sz="1200" dirty="0" err="1"/>
              <a:t>Realize</a:t>
            </a:r>
            <a:r>
              <a:rPr lang="es-ES" sz="1200" dirty="0"/>
              <a:t> un plan con instrucciones acerca de qué hacer en caso de que se le detenga y tenga niños a su cuidado que dependen de usted.</a:t>
            </a:r>
            <a:endParaRPr lang="en-US" sz="1200" dirty="0"/>
          </a:p>
          <a:p>
            <a:r>
              <a:rPr lang="es-ES" sz="1200" dirty="0"/>
              <a:t> </a:t>
            </a:r>
            <a:endParaRPr lang="en-US" sz="1200" dirty="0"/>
          </a:p>
          <a:p>
            <a:pPr marL="171450" indent="-171450">
              <a:buFont typeface="Arial" panose="020B0604020202020204" pitchFamily="34" charset="0"/>
              <a:buChar char="•"/>
            </a:pPr>
            <a:r>
              <a:rPr lang="es-ES" sz="1200" b="1" dirty="0"/>
              <a:t>ACLU </a:t>
            </a:r>
            <a:endParaRPr lang="en-US" sz="1200" b="1" dirty="0"/>
          </a:p>
          <a:p>
            <a:r>
              <a:rPr lang="es-ES" sz="1200" dirty="0"/>
              <a:t>www.aclu.org/know-your-rights – Buscar los videos en español</a:t>
            </a:r>
            <a:endParaRPr lang="en-US" sz="1200" dirty="0"/>
          </a:p>
          <a:p>
            <a:r>
              <a:rPr lang="es-ES" sz="1200" dirty="0"/>
              <a:t> </a:t>
            </a:r>
            <a:endParaRPr lang="en-US" sz="1200" dirty="0"/>
          </a:p>
          <a:p>
            <a:pPr marL="171450" indent="-171450">
              <a:buFont typeface="Arial" panose="020B0604020202020204" pitchFamily="34" charset="0"/>
              <a:buChar char="•"/>
            </a:pPr>
            <a:r>
              <a:rPr lang="en-US" sz="1200" b="1" dirty="0"/>
              <a:t>National Immigrant Justice Center (NIJC)</a:t>
            </a:r>
            <a:endParaRPr lang="en-US" sz="1200" dirty="0"/>
          </a:p>
          <a:p>
            <a:pPr lvl="0"/>
            <a:r>
              <a:rPr lang="en-US" sz="1200" dirty="0">
                <a:hlinkClick r:id="rId2"/>
              </a:rPr>
              <a:t>https://immigrantjustice.org/know-your-rights/ice-encounter</a:t>
            </a:r>
            <a:endParaRPr lang="en-US" sz="1200" dirty="0"/>
          </a:p>
          <a:p>
            <a:r>
              <a:rPr lang="en-US" sz="1200" b="1" dirty="0"/>
              <a:t> </a:t>
            </a:r>
            <a:endParaRPr lang="en-US" sz="1200" dirty="0"/>
          </a:p>
          <a:p>
            <a:r>
              <a:rPr lang="es-ES" sz="1400" b="1" dirty="0"/>
              <a:t>Recursos legales en la comunidad</a:t>
            </a:r>
            <a:endParaRPr lang="en-US" sz="1400" dirty="0"/>
          </a:p>
          <a:p>
            <a:br>
              <a:rPr lang="en-US" sz="1200" dirty="0"/>
            </a:br>
            <a:r>
              <a:rPr lang="en-US" sz="1200" b="1" i="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AILA </a:t>
            </a:r>
            <a:r>
              <a:rPr lang="en-US" sz="1200" b="1" i="1" dirty="0" err="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Encontrar</a:t>
            </a:r>
            <a:r>
              <a:rPr lang="en-US" sz="1200" b="1" i="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un Abogado</a:t>
            </a:r>
            <a:endParaRPr lang="en-US" sz="1200" b="1" i="1" dirty="0"/>
          </a:p>
          <a:p>
            <a:endParaRPr lang="en-US" sz="1200" dirty="0"/>
          </a:p>
          <a:p>
            <a:r>
              <a:rPr lang="en-US" sz="1200" dirty="0"/>
              <a:t>[</a:t>
            </a:r>
            <a:r>
              <a:rPr lang="en-US" sz="1100" dirty="0">
                <a:latin typeface="Georgia" panose="02040502050405020303" pitchFamily="18" charset="0"/>
              </a:rPr>
              <a:t>Doctor or clinic staff: write in advance any local resources such as an immigration law clinic at your local university or any community organizations that can provide referrals to legal services. </a:t>
            </a:r>
            <a:r>
              <a:rPr lang="es-MX" sz="1100" dirty="0" err="1">
                <a:latin typeface="Georgia" panose="02040502050405020303" pitchFamily="18" charset="0"/>
              </a:rPr>
              <a:t>Then</a:t>
            </a:r>
            <a:r>
              <a:rPr lang="es-MX" sz="1100" dirty="0">
                <a:latin typeface="Georgia" panose="02040502050405020303" pitchFamily="18" charset="0"/>
              </a:rPr>
              <a:t>, </a:t>
            </a:r>
            <a:r>
              <a:rPr lang="es-MX" sz="1100" dirty="0" err="1">
                <a:latin typeface="Georgia" panose="02040502050405020303" pitchFamily="18" charset="0"/>
              </a:rPr>
              <a:t>delete</a:t>
            </a:r>
            <a:r>
              <a:rPr lang="es-MX" sz="1100" dirty="0">
                <a:latin typeface="Georgia" panose="02040502050405020303" pitchFamily="18" charset="0"/>
              </a:rPr>
              <a:t> </a:t>
            </a:r>
            <a:r>
              <a:rPr lang="es-MX" sz="1100" dirty="0" err="1">
                <a:latin typeface="Georgia" panose="02040502050405020303" pitchFamily="18" charset="0"/>
              </a:rPr>
              <a:t>this</a:t>
            </a:r>
            <a:r>
              <a:rPr lang="es-MX" sz="1100" dirty="0">
                <a:latin typeface="Georgia" panose="02040502050405020303" pitchFamily="18" charset="0"/>
              </a:rPr>
              <a:t> </a:t>
            </a:r>
            <a:r>
              <a:rPr lang="es-MX" sz="1100" dirty="0" err="1">
                <a:latin typeface="Georgia" panose="02040502050405020303" pitchFamily="18" charset="0"/>
              </a:rPr>
              <a:t>text</a:t>
            </a:r>
            <a:r>
              <a:rPr lang="es-MX" sz="1200" dirty="0"/>
              <a:t>.]</a:t>
            </a:r>
            <a:br>
              <a:rPr lang="es-MX" sz="1200" dirty="0"/>
            </a:br>
            <a:endParaRPr lang="es-MX" sz="1200" dirty="0"/>
          </a:p>
          <a:p>
            <a:r>
              <a:rPr lang="es-ES" sz="1200" b="1" dirty="0"/>
              <a:t>________________________________________________________________________________________________________________</a:t>
            </a:r>
            <a:endParaRPr lang="en-US" dirty="0"/>
          </a:p>
        </p:txBody>
      </p:sp>
      <p:sp>
        <p:nvSpPr>
          <p:cNvPr id="6" name="TextBox 5">
            <a:extLst>
              <a:ext uri="{FF2B5EF4-FFF2-40B4-BE49-F238E27FC236}">
                <a16:creationId xmlns:a16="http://schemas.microsoft.com/office/drawing/2014/main" id="{1656E288-B78C-4490-4A5D-BD634F3293C9}"/>
              </a:ext>
            </a:extLst>
          </p:cNvPr>
          <p:cNvSpPr txBox="1"/>
          <p:nvPr/>
        </p:nvSpPr>
        <p:spPr>
          <a:xfrm>
            <a:off x="378474" y="6093965"/>
            <a:ext cx="4324350" cy="461665"/>
          </a:xfrm>
          <a:prstGeom prst="rect">
            <a:avLst/>
          </a:prstGeom>
          <a:noFill/>
        </p:spPr>
        <p:txBody>
          <a:bodyPr wrap="square" rtlCol="0">
            <a:spAutoFit/>
          </a:bodyPr>
          <a:lstStyle/>
          <a:p>
            <a:r>
              <a:rPr lang="es-ES" sz="1200" b="1" dirty="0"/>
              <a:t>M</a:t>
            </a:r>
            <a:r>
              <a:rPr lang="es-MX" sz="1200" b="1" dirty="0"/>
              <a:t>Á</a:t>
            </a:r>
            <a:r>
              <a:rPr lang="es-ES" sz="1200" b="1" dirty="0"/>
              <a:t>S RECURSOS: Información social y educacional para los jóvenes sin documentos, siguiente página.</a:t>
            </a:r>
            <a:endParaRPr lang="en-US" sz="1200" dirty="0"/>
          </a:p>
        </p:txBody>
      </p:sp>
      <p:sp>
        <p:nvSpPr>
          <p:cNvPr id="7" name="TextBox 6">
            <a:extLst>
              <a:ext uri="{FF2B5EF4-FFF2-40B4-BE49-F238E27FC236}">
                <a16:creationId xmlns:a16="http://schemas.microsoft.com/office/drawing/2014/main" id="{3BD0E233-851A-45C9-7F71-73AB964DB963}"/>
              </a:ext>
            </a:extLst>
          </p:cNvPr>
          <p:cNvSpPr txBox="1"/>
          <p:nvPr/>
        </p:nvSpPr>
        <p:spPr>
          <a:xfrm>
            <a:off x="5229225" y="322262"/>
            <a:ext cx="4577248" cy="6364178"/>
          </a:xfrm>
          <a:prstGeom prst="rect">
            <a:avLst/>
          </a:prstGeom>
          <a:noFill/>
        </p:spPr>
        <p:txBody>
          <a:bodyPr wrap="square" rtlCol="0">
            <a:spAutoFit/>
          </a:bodyPr>
          <a:lstStyle/>
          <a:p>
            <a:pPr marL="0" marR="0">
              <a:lnSpc>
                <a:spcPct val="107000"/>
              </a:lnSpc>
              <a:spcBef>
                <a:spcPts val="0"/>
              </a:spcBef>
              <a:spcAft>
                <a:spcPts val="800"/>
              </a:spcAft>
            </a:pPr>
            <a:r>
              <a:rPr lang="es-ES" sz="1600" b="1" kern="100" dirty="0">
                <a:effectLst/>
                <a:latin typeface="Calibri" panose="020F0502020204030204" pitchFamily="34" charset="0"/>
                <a:ea typeface="Calibri" panose="020F0502020204030204" pitchFamily="34" charset="0"/>
                <a:cs typeface="Calibri" panose="020F0502020204030204" pitchFamily="34" charset="0"/>
              </a:rPr>
              <a:t>¡Alta prioridad! Actualización de los contactos </a:t>
            </a:r>
            <a:br>
              <a:rPr lang="es-ES" sz="1600" b="1" kern="100" dirty="0">
                <a:effectLst/>
                <a:latin typeface="Calibri" panose="020F0502020204030204" pitchFamily="34" charset="0"/>
                <a:ea typeface="Calibri" panose="020F0502020204030204" pitchFamily="34" charset="0"/>
                <a:cs typeface="Calibri" panose="020F0502020204030204" pitchFamily="34" charset="0"/>
              </a:rPr>
            </a:br>
            <a:r>
              <a:rPr lang="es-ES" sz="1600" b="1" kern="100" dirty="0">
                <a:effectLst/>
                <a:latin typeface="Calibri" panose="020F0502020204030204" pitchFamily="34" charset="0"/>
                <a:ea typeface="Calibri" panose="020F0502020204030204" pitchFamily="34" charset="0"/>
                <a:cs typeface="Calibri" panose="020F0502020204030204" pitchFamily="34" charset="0"/>
              </a:rPr>
              <a:t>de emergencia</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s-ES" sz="1200" kern="100" dirty="0">
                <a:effectLst/>
                <a:latin typeface="Calibri" panose="020F0502020204030204" pitchFamily="34" charset="0"/>
                <a:ea typeface="Calibri" panose="020F0502020204030204" pitchFamily="34" charset="0"/>
                <a:cs typeface="Calibri" panose="020F0502020204030204" pitchFamily="34" charset="0"/>
              </a:rPr>
              <a:t>Si usted es padre, querrá estar seguro de que sus hijos </a:t>
            </a:r>
            <a:r>
              <a:rPr lang="es-ES" sz="1200" kern="100" dirty="0" err="1">
                <a:effectLst/>
                <a:latin typeface="Calibri" panose="020F0502020204030204" pitchFamily="34" charset="0"/>
                <a:ea typeface="Calibri" panose="020F0502020204030204" pitchFamily="34" charset="0"/>
                <a:cs typeface="Calibri" panose="020F0502020204030204" pitchFamily="34" charset="0"/>
              </a:rPr>
              <a:t>seán</a:t>
            </a:r>
            <a:r>
              <a:rPr lang="es-ES" sz="1200" kern="100" dirty="0">
                <a:effectLst/>
                <a:latin typeface="Calibri" panose="020F0502020204030204" pitchFamily="34" charset="0"/>
                <a:ea typeface="Calibri" panose="020F0502020204030204" pitchFamily="34" charset="0"/>
                <a:cs typeface="Calibri" panose="020F0502020204030204" pitchFamily="34" charset="0"/>
              </a:rPr>
              <a:t> recogidos de la escuela por los miembros de la familia o las personas que usted desee en caso de que lo detengan.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s-ES" sz="1200" b="1" kern="100" dirty="0">
                <a:effectLst/>
                <a:latin typeface="Calibri" panose="020F0502020204030204" pitchFamily="34" charset="0"/>
                <a:ea typeface="Calibri" panose="020F0502020204030204" pitchFamily="34" charset="0"/>
                <a:cs typeface="Calibri" panose="020F0502020204030204" pitchFamily="34" charset="0"/>
              </a:rPr>
              <a:t>Importante</a:t>
            </a:r>
            <a:r>
              <a:rPr lang="es-ES" sz="1200" kern="100" dirty="0">
                <a:effectLst/>
                <a:latin typeface="Calibri" panose="020F0502020204030204" pitchFamily="34" charset="0"/>
                <a:ea typeface="Calibri" panose="020F0502020204030204" pitchFamily="34" charset="0"/>
                <a:cs typeface="Calibri" panose="020F0502020204030204" pitchFamily="34" charset="0"/>
              </a:rPr>
              <a:t>: Asegúrese de que la información de </a:t>
            </a:r>
            <a:r>
              <a:rPr lang="es-ES" sz="1200" b="1" kern="100" dirty="0">
                <a:effectLst/>
                <a:latin typeface="Calibri" panose="020F0502020204030204" pitchFamily="34" charset="0"/>
                <a:ea typeface="Calibri" panose="020F0502020204030204" pitchFamily="34" charset="0"/>
                <a:cs typeface="Calibri" panose="020F0502020204030204" pitchFamily="34" charset="0"/>
              </a:rPr>
              <a:t>contacto de emergencia </a:t>
            </a:r>
            <a:r>
              <a:rPr lang="es-ES" sz="1200" kern="100" dirty="0">
                <a:effectLst/>
                <a:latin typeface="Calibri" panose="020F0502020204030204" pitchFamily="34" charset="0"/>
                <a:ea typeface="Calibri" panose="020F0502020204030204" pitchFamily="34" charset="0"/>
                <a:cs typeface="Calibri" panose="020F0502020204030204" pitchFamily="34" charset="0"/>
              </a:rPr>
              <a:t>en la escuela de su hijo esté actualizada con el nombre y el número de teléfono de las personas que usted elija. Esta será la persona a la que la escuela llamará si usted no se presenta a recoger a sus hijos y no puede ser localizado. Por lo general, puede actualizar los contactos en línea en la página web de la escuela o distrito escolar de su hijo. Por lo general, también puede hacerlo en persona en la oficina administrativa de la escuela. </a:t>
            </a:r>
            <a:r>
              <a:rPr lang="es-ES" sz="1200" b="1" kern="100" dirty="0">
                <a:effectLst/>
                <a:latin typeface="Calibri" panose="020F0502020204030204" pitchFamily="34" charset="0"/>
                <a:ea typeface="Calibri" panose="020F0502020204030204" pitchFamily="34" charset="0"/>
                <a:cs typeface="Calibri" panose="020F0502020204030204" pitchFamily="34" charset="0"/>
              </a:rPr>
              <a:t>¡Debe asegurarse de actualizar esta información de inmediato!</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s-ES" sz="1400" b="1" kern="100" dirty="0">
                <a:effectLst/>
                <a:latin typeface="Calibri" panose="020F0502020204030204" pitchFamily="34" charset="0"/>
                <a:ea typeface="Calibri" panose="020F0502020204030204" pitchFamily="34" charset="0"/>
                <a:cs typeface="Calibri" panose="020F0502020204030204" pitchFamily="34" charset="0"/>
              </a:rPr>
              <a:t>Cómo desarrollar un plan de emergencia:</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s-ES" sz="1200" kern="100" dirty="0">
                <a:effectLst/>
                <a:latin typeface="Calibri" panose="020F0502020204030204" pitchFamily="34" charset="0"/>
                <a:ea typeface="Calibri" panose="020F0502020204030204" pitchFamily="34" charset="0"/>
                <a:cs typeface="Calibri" panose="020F0502020204030204" pitchFamily="34" charset="0"/>
              </a:rPr>
              <a:t>Los sitios web que se indican a continuación le ayudarán a elaborar un plan más detallado en caso de que lo detengan inesperadamente. También hay muchos otros sitios útiles en Internet.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lnSpc>
                <a:spcPct val="107000"/>
              </a:lnSpc>
              <a:spcBef>
                <a:spcPts val="0"/>
              </a:spcBef>
              <a:spcAft>
                <a:spcPts val="800"/>
              </a:spcAft>
              <a:buFont typeface="Arial" panose="020B0604020202020204" pitchFamily="34" charset="0"/>
              <a:buChar char="•"/>
            </a:pPr>
            <a:r>
              <a:rPr lang="es-ES" sz="1200" kern="100" dirty="0">
                <a:effectLst/>
                <a:latin typeface="Calibri" panose="020F0502020204030204" pitchFamily="34" charset="0"/>
                <a:ea typeface="Calibri" panose="020F0502020204030204" pitchFamily="34" charset="0"/>
                <a:cs typeface="Calibri" panose="020F0502020204030204" pitchFamily="34" charset="0"/>
              </a:rPr>
              <a:t>Federación Estadounidense de Maestros (AFT), Cómo Crear un Plan de Emergencia para una Redada Familiar de Inmigración (en inglés y español) </a:t>
            </a:r>
            <a:r>
              <a:rPr lang="es-ES" sz="1200" u="sng" kern="10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https://www.aft.org/sites/default/files/im_emergplan_020817.pdf</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lnSpc>
                <a:spcPct val="107000"/>
              </a:lnSpc>
              <a:spcBef>
                <a:spcPts val="0"/>
              </a:spcBef>
              <a:spcAft>
                <a:spcPts val="800"/>
              </a:spcAft>
              <a:buFont typeface="Arial" panose="020B0604020202020204" pitchFamily="34" charset="0"/>
              <a:buChar char="•"/>
            </a:pPr>
            <a:r>
              <a:rPr lang="es-ES" sz="1200" kern="100" dirty="0">
                <a:effectLst/>
                <a:latin typeface="Calibri" panose="020F0502020204030204" pitchFamily="34" charset="0"/>
                <a:ea typeface="Calibri" panose="020F0502020204030204" pitchFamily="34" charset="0"/>
                <a:cs typeface="Calibri" panose="020F0502020204030204" pitchFamily="34" charset="0"/>
              </a:rPr>
              <a:t>Centro de recursos legales para inmigrantes, Plan de preparación familiar </a:t>
            </a:r>
            <a:r>
              <a:rPr lang="es-ES" sz="1200" u="sng" kern="10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https://www.ilrc.org/sites/default/files/resources/family_preparedness_plan.pdf</a:t>
            </a:r>
            <a:r>
              <a:rPr lang="es-ES" sz="1200" kern="100" dirty="0">
                <a:effectLst/>
                <a:latin typeface="Calibri" panose="020F0502020204030204" pitchFamily="34" charset="0"/>
                <a:ea typeface="Calibri" panose="020F0502020204030204" pitchFamily="34" charset="0"/>
                <a:cs typeface="Calibri" panose="020F0502020204030204" pitchFamily="34" charset="0"/>
              </a:rPr>
              <a:t>  (inglés) </a:t>
            </a:r>
            <a:r>
              <a:rPr lang="es-ES" sz="1200" u="sng" kern="10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https://www.ilrc.org/sites/default/files/resources/plan_de_preparacion_familiar.v3.pdf</a:t>
            </a:r>
            <a:r>
              <a:rPr lang="es-ES" sz="1200" kern="100" dirty="0">
                <a:effectLst/>
                <a:latin typeface="Calibri" panose="020F0502020204030204" pitchFamily="34" charset="0"/>
                <a:ea typeface="Calibri" panose="020F0502020204030204" pitchFamily="34" charset="0"/>
                <a:cs typeface="Calibri" panose="020F0502020204030204" pitchFamily="34" charset="0"/>
              </a:rPr>
              <a:t> </a:t>
            </a:r>
            <a:r>
              <a:rPr lang="en-US" sz="1200" kern="100" dirty="0">
                <a:effectLst/>
                <a:latin typeface="Calibri" panose="020F0502020204030204" pitchFamily="34" charset="0"/>
                <a:ea typeface="Calibri" panose="020F0502020204030204" pitchFamily="34" charset="0"/>
                <a:cs typeface="Calibri" panose="020F0502020204030204" pitchFamily="34" charset="0"/>
              </a:rPr>
              <a:t>(</a:t>
            </a:r>
            <a:r>
              <a:rPr lang="en-US" sz="1200" kern="100" dirty="0" err="1">
                <a:effectLst/>
                <a:latin typeface="Calibri" panose="020F0502020204030204" pitchFamily="34" charset="0"/>
                <a:ea typeface="Calibri" panose="020F0502020204030204" pitchFamily="34" charset="0"/>
                <a:cs typeface="Calibri" panose="020F0502020204030204" pitchFamily="34" charset="0"/>
              </a:rPr>
              <a:t>español</a:t>
            </a:r>
            <a:r>
              <a:rPr lang="en-US" sz="1200" kern="100" dirty="0">
                <a:effectLst/>
                <a:latin typeface="Calibri" panose="020F0502020204030204" pitchFamily="34" charset="0"/>
                <a:ea typeface="Calibri" panose="020F0502020204030204" pitchFamily="34" charset="0"/>
                <a:cs typeface="Calibri" panose="020F0502020204030204" pitchFamily="34" charset="0"/>
              </a:rPr>
              <a: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93382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3415</TotalTime>
  <Words>782</Words>
  <Application>Microsoft Office PowerPoint</Application>
  <PresentationFormat>Custom</PresentationFormat>
  <Paragraphs>48</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Calibri</vt:lpstr>
      <vt:lpstr>Calibri Light</vt:lpstr>
      <vt:lpstr>Courier New</vt:lpstr>
      <vt:lpstr>Georgia</vt:lpstr>
      <vt:lpstr>Office Theme</vt:lpstr>
      <vt:lpstr>PowerPoint Presentation</vt:lpstr>
      <vt:lpstr>PowerPoint Presentation</vt:lpstr>
    </vt:vector>
  </TitlesOfParts>
  <Company>Loyola University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Johnson, Robert</dc:creator>
  <cp:lastModifiedBy>Johnson, Robert</cp:lastModifiedBy>
  <cp:revision>66</cp:revision>
  <cp:lastPrinted>2018-05-07T02:27:09Z</cp:lastPrinted>
  <dcterms:created xsi:type="dcterms:W3CDTF">2017-05-23T18:19:23Z</dcterms:created>
  <dcterms:modified xsi:type="dcterms:W3CDTF">2025-02-21T18:21:48Z</dcterms:modified>
</cp:coreProperties>
</file>